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16" r:id="rId1"/>
    <p:sldMasterId id="2147483828" r:id="rId2"/>
  </p:sldMasterIdLst>
  <p:notesMasterIdLst>
    <p:notesMasterId r:id="rId37"/>
  </p:notesMasterIdLst>
  <p:handoutMasterIdLst>
    <p:handoutMasterId r:id="rId38"/>
  </p:handoutMasterIdLst>
  <p:sldIdLst>
    <p:sldId id="280" r:id="rId3"/>
    <p:sldId id="315" r:id="rId4"/>
    <p:sldId id="316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282" r:id="rId25"/>
    <p:sldId id="284" r:id="rId26"/>
    <p:sldId id="299" r:id="rId27"/>
    <p:sldId id="300" r:id="rId28"/>
    <p:sldId id="301" r:id="rId29"/>
    <p:sldId id="302" r:id="rId30"/>
    <p:sldId id="285" r:id="rId31"/>
    <p:sldId id="290" r:id="rId32"/>
    <p:sldId id="289" r:id="rId33"/>
    <p:sldId id="337" r:id="rId34"/>
    <p:sldId id="338" r:id="rId35"/>
    <p:sldId id="307" r:id="rId36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D41"/>
    <a:srgbClr val="FEFCCD"/>
    <a:srgbClr val="8589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9" autoAdjust="0"/>
    <p:restoredTop sz="79056" autoAdjust="0"/>
  </p:normalViewPr>
  <p:slideViewPr>
    <p:cSldViewPr>
      <p:cViewPr varScale="1">
        <p:scale>
          <a:sx n="92" d="100"/>
          <a:sy n="92" d="100"/>
        </p:scale>
        <p:origin x="194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-2346" y="-114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8604EC3-1172-4678-8CE1-E45D4275332D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EFAE5B9-76BA-4E6A-9889-CD3FA99F4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59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0E31176-5116-4ACA-8086-2D06BC959424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51DE770-3004-41DB-8113-4F3244D65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8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1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90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4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675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306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25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91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78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92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00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35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15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6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33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6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61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674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57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7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30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7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3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8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82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4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5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82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1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02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4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3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/>
              <a:t>4/9/2013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gif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3.png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86200"/>
            <a:ext cx="9144000" cy="2990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00050" y="4267200"/>
            <a:ext cx="3028950" cy="149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presented by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Bryan Hunter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Firefly Logic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86400" y="4263146"/>
            <a:ext cx="33528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#Erlang</a:t>
            </a:r>
            <a:b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NashFP</a:t>
            </a:r>
            <a:endParaRPr lang="en-US" sz="28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498890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412" y="758910"/>
            <a:ext cx="2241176" cy="1905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915026"/>
            <a:ext cx="1589404" cy="6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shBrewedCo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11" y="5915025"/>
            <a:ext cx="662489" cy="66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85950" y="2155335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Intro to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85950" y="2768025"/>
            <a:ext cx="5405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</a:t>
            </a:r>
            <a:r>
              <a:rPr lang="en-US" sz="3200" b="1" dirty="0" smtClean="0"/>
              <a:t>or object oriented developers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0839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yanhunter\Desktop\ImaMacImaPcIma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" y="1219200"/>
            <a:ext cx="9143999" cy="51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524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3810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6248400" y="8382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Erlang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Why -&gt; Erlang is cross-platform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93"/>
    </mc:Choice>
    <mc:Fallback xmlns="">
      <p:transition spd="slow" advTm="13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Why -&gt; Erlang is proven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1" y="3250886"/>
            <a:ext cx="3889293" cy="2713409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8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4" y="3819273"/>
            <a:ext cx="2199826" cy="1781303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pic>
        <p:nvPicPr>
          <p:cNvPr id="33" name="Picture 2" descr="http://whiskerino.org/2009/_img/beards/2009/376/_img/376_111609_l.jpg?c=191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03424"/>
            <a:ext cx="4691850" cy="32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ebo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06" y="838200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28" y="619124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-Mobile logo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28" y="1190625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050" y="697982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abbitMQ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37" y="2948692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447" y="4414648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8" name="Picture 20" descr="Riak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068" y="5600576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ricsson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41" y="1905000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OJ\Desktop\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37" y="619125"/>
            <a:ext cx="1905000" cy="571500"/>
          </a:xfrm>
          <a:prstGeom prst="rect">
            <a:avLst/>
          </a:prstGeom>
          <a:noFill/>
        </p:spPr>
      </p:pic>
      <p:pic>
        <p:nvPicPr>
          <p:cNvPr id="17" name="Picture 12" descr="C:\Users\OJ\Desktop\motorola-logo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780" y="4709924"/>
            <a:ext cx="1592982" cy="1136327"/>
          </a:xfrm>
          <a:prstGeom prst="rect">
            <a:avLst/>
          </a:prstGeom>
          <a:noFill/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516" y="2195352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9" name="Picture 15" descr="C:\Users\OJ\Desktop\imgres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37" y="3734695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026" name="Picture 2" descr="C:\Users\bryanhunter\Desktop\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71" y="1284806"/>
            <a:ext cx="1873056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76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"/>
    </mc:Choice>
    <mc:Fallback xmlns=""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Chocolate candy pie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" y="-30480"/>
            <a:ext cx="937260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prstClr val="black"/>
                </a:solidFill>
              </a:rPr>
              <a:t>What are the sweet spots?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0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91936" cy="69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Why -&gt; elsewhere concurrency is painful</a:t>
            </a: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Two thing to remember about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prstClr val="white"/>
                </a:solidFill>
              </a:rPr>
              <a:t>Concurrency</a:t>
            </a:r>
            <a:endParaRPr lang="en-US" sz="80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3200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</a:rPr>
              <a:t>1) Shared memory concurrency is hard</a:t>
            </a:r>
            <a:endParaRPr lang="en-US" sz="3600" dirty="0" smtClean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4191000"/>
            <a:ext cx="784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2) </a:t>
            </a:r>
            <a:r>
              <a:rPr lang="en-US" sz="3600" dirty="0">
                <a:solidFill>
                  <a:prstClr val="white"/>
                </a:solidFill>
              </a:rPr>
              <a:t>Message passing concurrency is easy</a:t>
            </a:r>
            <a:endParaRPr lang="en-US" sz="36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9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message passing time</a:t>
            </a:r>
            <a:r>
              <a:rPr lang="en-US" sz="4400" dirty="0" smtClean="0">
                <a:solidFill>
                  <a:schemeClr val="bg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and the </a:t>
            </a:r>
            <a:r>
              <a:rPr lang="en-US" sz="4400" b="1" dirty="0" smtClean="0">
                <a:solidFill>
                  <a:schemeClr val="bg1"/>
                </a:solidFill>
              </a:rPr>
              <a:t>time to create a process</a:t>
            </a:r>
            <a:r>
              <a:rPr lang="en-US" sz="4400" dirty="0" smtClean="0">
                <a:solidFill>
                  <a:schemeClr val="bg1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–Mike Williams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2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Erlang </a:t>
            </a:r>
            <a:r>
              <a:rPr lang="en-US" sz="4400" dirty="0" smtClean="0">
                <a:solidFill>
                  <a:schemeClr val="bg1"/>
                </a:solidFill>
              </a:rPr>
              <a:t>Processes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are the unit of concurrency. </a:t>
            </a: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You structure your programs around these units of concurrency. </a:t>
            </a:r>
          </a:p>
        </p:txBody>
      </p:sp>
    </p:spTree>
    <p:extLst>
      <p:ext uri="{BB962C8B-B14F-4D97-AF65-F5344CB8AC3E}">
        <p14:creationId xmlns:p14="http://schemas.microsoft.com/office/powerpoint/2010/main" val="23659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1032056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76200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Java SE 6 </a:t>
            </a:r>
            <a:r>
              <a:rPr lang="en-US" sz="2400" b="1" dirty="0" smtClean="0">
                <a:solidFill>
                  <a:prstClr val="white"/>
                </a:solidFill>
              </a:rPr>
              <a:t>64-bit or .NET </a:t>
            </a:r>
            <a:r>
              <a:rPr lang="en-US" sz="2400" b="1" dirty="0">
                <a:solidFill>
                  <a:prstClr val="white"/>
                </a:solidFill>
              </a:rPr>
              <a:t>4.0 </a:t>
            </a:r>
            <a:r>
              <a:rPr lang="en-US" sz="2400" b="1" dirty="0" smtClean="0">
                <a:solidFill>
                  <a:prstClr val="white"/>
                </a:solidFill>
              </a:rPr>
              <a:t>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one thread (allocates one megabyte)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One Erlang Process </a:t>
            </a:r>
            <a:r>
              <a:rPr lang="en-US" sz="2400" b="1" dirty="0" smtClean="0">
                <a:solidFill>
                  <a:prstClr val="white"/>
                </a:solidFill>
              </a:rPr>
              <a:t>(allocates one </a:t>
            </a:r>
            <a:r>
              <a:rPr lang="en-US" sz="2400" b="1" dirty="0">
                <a:solidFill>
                  <a:prstClr val="white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Why -&gt; elsewhere concurrency is painful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Heap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Stack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Garbage Collector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Mailbox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118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Why -&gt; elsewhere concurrency is painful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45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/>
                </a:solidFill>
              </a:rPr>
              <a:t>Why -&gt; elsewhere concurrency is painful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3187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5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/>
              <a:t>?</a:t>
            </a:r>
            <a:endParaRPr lang="en-US" sz="30000" b="1" dirty="0"/>
          </a:p>
        </p:txBody>
      </p:sp>
    </p:spTree>
    <p:extLst>
      <p:ext uri="{BB962C8B-B14F-4D97-AF65-F5344CB8AC3E}">
        <p14:creationId xmlns:p14="http://schemas.microsoft.com/office/powerpoint/2010/main" val="29698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6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519736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8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0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4" y="945697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5" y="1143000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98" y="1447801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9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4"/>
            <a:ext cx="126362" cy="20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6" y="108907"/>
            <a:ext cx="45719" cy="7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772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2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5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72" y="2667000"/>
            <a:ext cx="558800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1781" y="228600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Nines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Uptime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Downtime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 milliseconds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300 milliseconds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smtClean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 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99.9990000%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53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99.9000000%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8 hours, 46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99.0000000%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3 days, 15 hours, 36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0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4"/>
            <a:ext cx="63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8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Hot code loading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Supervisor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simple distribution, safe concurrency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No masters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Why -&gt; reliability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125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014008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the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a text editor + command line + shell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In </a:t>
            </a:r>
            <a:r>
              <a:rPr lang="en-US" sz="2800" dirty="0" err="1" smtClean="0">
                <a:solidFill>
                  <a:srgbClr val="FFFF00"/>
                </a:solidFill>
              </a:rPr>
              <a:t>Emacs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36038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</a:t>
            </a:r>
            <a:r>
              <a:rPr lang="en-US" sz="2800" dirty="0">
                <a:solidFill>
                  <a:schemeClr val="bg1"/>
                </a:solidFill>
              </a:rPr>
              <a:t>exactly is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sz="2800" dirty="0">
                <a:solidFill>
                  <a:schemeClr val="bg1"/>
                </a:solidFill>
              </a:rPr>
              <a:t>Why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rgbClr val="FFFF00"/>
                </a:solidFill>
              </a:rPr>
              <a:t>How do you do </a:t>
            </a:r>
            <a:r>
              <a:rPr lang="en-US" sz="3200" b="1" dirty="0" smtClean="0">
                <a:solidFill>
                  <a:srgbClr val="FFFF00"/>
                </a:solidFill>
              </a:rPr>
              <a:t>it?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6604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7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6"/>
    </mc:Choice>
    <mc:Fallback xmlns="">
      <p:transition spd="slow" advTm="16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29718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[insert awe-inspiring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demos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here] </a:t>
            </a:r>
          </a:p>
        </p:txBody>
      </p:sp>
    </p:spTree>
    <p:extLst>
      <p:ext uri="{BB962C8B-B14F-4D97-AF65-F5344CB8AC3E}">
        <p14:creationId xmlns:p14="http://schemas.microsoft.com/office/powerpoint/2010/main" val="15761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01"/>
    </mc:Choice>
    <mc:Fallback xmlns="">
      <p:transition spd="slow" advTm="87301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ananas white backgroun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40386"/>
            <a:ext cx="10363200" cy="69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20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upload.wikimedia.org/wikipedia/commons/a/a8/Silvers_hillbillies_197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195695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5800" y="1524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How do you begin to lose your OO accent?</a:t>
            </a:r>
            <a:endParaRPr lang="en-US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609600" y="1724085"/>
            <a:ext cx="777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View immutability as your 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Stop hording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Begin to use higher-order functions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600" b="1" dirty="0"/>
              <a:t>Replace conditional logic with 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Begin to think recursively and replace loops with recursion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Start teasing out behavior from data</a:t>
            </a:r>
          </a:p>
        </p:txBody>
      </p:sp>
    </p:spTree>
    <p:extLst>
      <p:ext uri="{BB962C8B-B14F-4D97-AF65-F5344CB8AC3E}">
        <p14:creationId xmlns:p14="http://schemas.microsoft.com/office/powerpoint/2010/main" val="2500009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9144000" cy="6858001"/>
          </a:xfrm>
          <a:prstGeom prst="rect">
            <a:avLst/>
          </a:prstGeom>
          <a:solidFill>
            <a:srgbClr val="85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What are the best </a:t>
            </a:r>
            <a:r>
              <a:rPr lang="en-US" sz="3200" b="1" dirty="0" err="1" smtClean="0">
                <a:solidFill>
                  <a:schemeClr val="bg1"/>
                </a:solidFill>
              </a:rPr>
              <a:t>interop</a:t>
            </a:r>
            <a:r>
              <a:rPr lang="en-US" sz="3200" b="1" dirty="0" smtClean="0">
                <a:solidFill>
                  <a:schemeClr val="bg1"/>
                </a:solidFill>
              </a:rPr>
              <a:t> strategies?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68865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3048000" y="1600200"/>
            <a:ext cx="3810000" cy="1219200"/>
          </a:xfrm>
          <a:prstGeom prst="wedgeEllipseCallout">
            <a:avLst>
              <a:gd name="adj1" fmla="val 18558"/>
              <a:gd name="adj2" fmla="val 98525"/>
            </a:avLst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You want me to do what!?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286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How to pilot Erlang?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078" name="Picture 6" descr="File:Early flight 02561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8" y="984637"/>
            <a:ext cx="9153938" cy="54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6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“Learn Y</a:t>
            </a:r>
            <a:r>
              <a:rPr lang="en-US" sz="3200" b="1" dirty="0" smtClean="0">
                <a:solidFill>
                  <a:schemeClr val="bg1"/>
                </a:solidFill>
              </a:rPr>
              <a:t>ou Some </a:t>
            </a:r>
            <a:r>
              <a:rPr lang="en-US" sz="3200" b="1" dirty="0">
                <a:solidFill>
                  <a:schemeClr val="bg1"/>
                </a:solidFill>
              </a:rPr>
              <a:t>Erlang for Great </a:t>
            </a:r>
            <a:r>
              <a:rPr lang="en-US" sz="3200" b="1" dirty="0" smtClean="0">
                <a:solidFill>
                  <a:schemeClr val="bg1"/>
                </a:solidFill>
              </a:rPr>
              <a:t>Good!” </a:t>
            </a:r>
            <a:r>
              <a:rPr lang="en-US" sz="2800" dirty="0">
                <a:solidFill>
                  <a:schemeClr val="bg1"/>
                </a:solidFill>
              </a:rPr>
              <a:t>http://learnyousomeerlang.com/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this excellent and free online book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2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bryanhunter\Desktop\snowmanflamethr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9" y="533400"/>
            <a:ext cx="9160029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1891" y="0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i="1" dirty="0"/>
              <a:t>Right tool for the </a:t>
            </a:r>
            <a:r>
              <a:rPr lang="en-US" sz="4800" i="1" dirty="0" smtClean="0"/>
              <a:t>job!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21733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some books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2" y="1875653"/>
            <a:ext cx="2537598" cy="304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862138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94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Search “pragmatic </a:t>
            </a:r>
            <a:r>
              <a:rPr lang="en-US" sz="2800" dirty="0" err="1">
                <a:solidFill>
                  <a:schemeClr val="bg1"/>
                </a:solidFill>
              </a:rPr>
              <a:t>kevin</a:t>
            </a:r>
            <a:r>
              <a:rPr lang="en-US" sz="2800" dirty="0">
                <a:solidFill>
                  <a:schemeClr val="bg1"/>
                </a:solidFill>
              </a:rPr>
              <a:t> smith”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-&gt; c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ode alongside Kevin Smith for eight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screencasts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1143000"/>
            <a:ext cx="6748462" cy="47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4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6"/>
    </mc:Choice>
    <mc:Fallback xmlns="">
      <p:transition spd="slow" advTm="64426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visit my blog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6266" y="3052227"/>
            <a:ext cx="653146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prstClr val="white"/>
                </a:solidFill>
              </a:rPr>
              <a:t>My blog:</a:t>
            </a:r>
            <a:br>
              <a:rPr lang="en-US" sz="2000" dirty="0" smtClean="0">
                <a:solidFill>
                  <a:prstClr val="white"/>
                </a:solidFill>
              </a:rPr>
            </a:br>
            <a:endParaRPr lang="en-US" sz="2000" dirty="0" smtClean="0">
              <a:solidFill>
                <a:prstClr val="white"/>
              </a:solidFill>
            </a:endParaRPr>
          </a:p>
          <a:p>
            <a:pPr algn="ctr"/>
            <a:r>
              <a:rPr lang="en-US" sz="2800" dirty="0" smtClean="0">
                <a:solidFill>
                  <a:prstClr val="white"/>
                </a:solidFill>
              </a:rPr>
              <a:t>http</a:t>
            </a:r>
            <a:r>
              <a:rPr lang="en-US" sz="2800" dirty="0">
                <a:solidFill>
                  <a:prstClr val="white"/>
                </a:solidFill>
              </a:rPr>
              <a:t>://freshbrewedcode.com/bryanhunter/</a:t>
            </a:r>
          </a:p>
        </p:txBody>
      </p:sp>
      <p:pic>
        <p:nvPicPr>
          <p:cNvPr id="2050" name="Picture 2" descr="Bryan's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4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3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9"/>
    </mc:Choice>
    <mc:Fallback xmlns="">
      <p:transition spd="slow" advTm="12469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-2"/>
            <a:ext cx="9156357" cy="403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join your local FP group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20" y="4343401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http://nashfp.org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0" y="429998"/>
            <a:ext cx="6934200" cy="29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Bryan </a:t>
            </a:r>
            <a:r>
              <a:rPr lang="en-US" sz="4000" dirty="0" smtClean="0">
                <a:solidFill>
                  <a:schemeClr val="bg1"/>
                </a:solidFill>
              </a:rPr>
              <a:t>Hunter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Twitter: @</a:t>
            </a:r>
            <a:r>
              <a:rPr lang="en-US" sz="3600" dirty="0" err="1">
                <a:solidFill>
                  <a:schemeClr val="bg1"/>
                </a:solidFill>
              </a:rPr>
              <a:t>bryan_hunter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Email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smtClean="0">
                <a:solidFill>
                  <a:schemeClr val="bg1"/>
                </a:solidFill>
              </a:rPr>
              <a:t>bryan.hunter@fireflylogic.com</a:t>
            </a:r>
          </a:p>
          <a:p>
            <a:r>
              <a:rPr lang="en-US" sz="3200" dirty="0">
                <a:solidFill>
                  <a:schemeClr val="bg1"/>
                </a:solidFill>
              </a:rPr>
              <a:t>Blog: </a:t>
            </a:r>
            <a:r>
              <a:rPr lang="en-US" sz="3200" dirty="0" smtClean="0">
                <a:solidFill>
                  <a:schemeClr val="bg1"/>
                </a:solidFill>
              </a:rPr>
              <a:t>codeswamp.com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keep in touch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381000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1075" y="3505200"/>
            <a:ext cx="519112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Firefly Logic, Inc.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1000 Main Street, Suite 201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Nashville, TN </a:t>
            </a:r>
            <a:r>
              <a:rPr lang="en-US" sz="3200" dirty="0" smtClean="0">
                <a:solidFill>
                  <a:schemeClr val="bg1"/>
                </a:solidFill>
              </a:rPr>
              <a:t>37206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http://fireflylogic.com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6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What’s Erlang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2900" y="1307842"/>
            <a:ext cx="80391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Erlang (the language)</a:t>
            </a:r>
          </a:p>
          <a:p>
            <a:pPr lvl="1" algn="ctr" fontAlgn="base"/>
            <a:r>
              <a:rPr lang="en-US" sz="4000" b="1" dirty="0">
                <a:solidFill>
                  <a:prstClr val="white"/>
                </a:solidFill>
              </a:rPr>
              <a:t>+</a:t>
            </a:r>
            <a:endParaRPr lang="en-US" sz="4000" b="1" dirty="0" smtClean="0">
              <a:solidFill>
                <a:prstClr val="white"/>
              </a:solidFill>
            </a:endParaRPr>
          </a:p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OTP </a:t>
            </a:r>
          </a:p>
          <a:p>
            <a:pPr lvl="1" algn="ctr" fontAlgn="base"/>
            <a:r>
              <a:rPr lang="en-US" sz="4000" b="1" dirty="0" smtClean="0">
                <a:solidFill>
                  <a:prstClr val="white"/>
                </a:solidFill>
              </a:rPr>
              <a:t>+</a:t>
            </a:r>
            <a:endParaRPr lang="en-US" sz="4000" b="1" dirty="0">
              <a:solidFill>
                <a:prstClr val="white"/>
              </a:solidFill>
            </a:endParaRPr>
          </a:p>
          <a:p>
            <a:pPr lvl="1" algn="ctr" fontAlgn="base"/>
            <a:r>
              <a:rPr lang="en-US" sz="4000" dirty="0" smtClean="0">
                <a:solidFill>
                  <a:srgbClr val="FFFF00"/>
                </a:solidFill>
              </a:rPr>
              <a:t>The ERTS </a:t>
            </a:r>
          </a:p>
          <a:p>
            <a:pPr lvl="1" algn="ctr" fontAlgn="base"/>
            <a:r>
              <a:rPr lang="en-US" sz="4000" i="1" dirty="0" smtClean="0">
                <a:solidFill>
                  <a:srgbClr val="FFFF00"/>
                </a:solidFill>
              </a:rPr>
              <a:t>(</a:t>
            </a:r>
            <a:r>
              <a:rPr lang="en-US" sz="4000" i="1" dirty="0">
                <a:solidFill>
                  <a:srgbClr val="FFFF00"/>
                </a:solidFill>
              </a:rPr>
              <a:t>Erlang Runtime System</a:t>
            </a:r>
            <a:r>
              <a:rPr lang="en-US" sz="4000" i="1" dirty="0" smtClean="0">
                <a:solidFill>
                  <a:srgbClr val="FFFF00"/>
                </a:solidFill>
              </a:rPr>
              <a:t>)</a:t>
            </a:r>
            <a:endParaRPr lang="en-US" sz="4000" i="1" dirty="0">
              <a:solidFill>
                <a:srgbClr val="FFFF00"/>
              </a:solidFill>
            </a:endParaRPr>
          </a:p>
          <a:p>
            <a:endParaRPr lang="en-US" sz="4000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31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Functional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immutability, higher-order functions, referential transparency</a:t>
            </a:r>
            <a:r>
              <a:rPr lang="en-US" dirty="0">
                <a:solidFill>
                  <a:schemeClr val="bg1"/>
                </a:solidFill>
              </a:rPr>
              <a:t>, separation of behavior and </a:t>
            </a:r>
            <a:r>
              <a:rPr lang="en-US" dirty="0" smtClean="0">
                <a:solidFill>
                  <a:schemeClr val="bg1"/>
                </a:solidFill>
              </a:rPr>
              <a:t>data, </a:t>
            </a:r>
            <a:r>
              <a:rPr lang="en-US" dirty="0">
                <a:solidFill>
                  <a:schemeClr val="bg1"/>
                </a:solidFill>
              </a:rPr>
              <a:t>recursion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Concurrency- oriented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Different model of the world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Prolog roots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303620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ile:Diavox 1975 bei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3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2475681"/>
            <a:ext cx="1730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prstClr val="black"/>
                </a:solidFill>
              </a:rPr>
              <a:t>OTP</a:t>
            </a:r>
            <a:endParaRPr lang="en-US" sz="7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7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OTP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9343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5722640"/>
            <a:ext cx="5486400" cy="769441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EED41"/>
                </a:solidFill>
              </a:rPr>
              <a:t>Erlang Runtime System</a:t>
            </a:r>
          </a:p>
        </p:txBody>
      </p:sp>
    </p:spTree>
    <p:extLst>
      <p:ext uri="{BB962C8B-B14F-4D97-AF65-F5344CB8AC3E}">
        <p14:creationId xmlns:p14="http://schemas.microsoft.com/office/powerpoint/2010/main" val="28879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Erlang in less than 140 characters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894873"/>
            <a:ext cx="7620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Erlang is </a:t>
            </a:r>
            <a:r>
              <a:rPr lang="en-US" sz="4800" b="1" dirty="0">
                <a:solidFill>
                  <a:prstClr val="white"/>
                </a:solidFill>
              </a:rPr>
              <a:t>open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en-US" sz="4800" b="1" dirty="0">
                <a:solidFill>
                  <a:prstClr val="white"/>
                </a:solidFill>
              </a:rPr>
              <a:t>proven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and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cross-platform</a:t>
            </a:r>
            <a:r>
              <a:rPr lang="en-US" sz="4800" dirty="0">
                <a:solidFill>
                  <a:prstClr val="white"/>
                </a:solidFill>
              </a:rPr>
              <a:t>.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It simplifies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writing </a:t>
            </a:r>
            <a:r>
              <a:rPr lang="en-US" sz="4800" b="1" dirty="0">
                <a:solidFill>
                  <a:prstClr val="white"/>
                </a:solidFill>
              </a:rPr>
              <a:t>reliable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concurrent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,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b="1" dirty="0">
                <a:solidFill>
                  <a:prstClr val="white"/>
                </a:solidFill>
              </a:rPr>
              <a:t>distributed</a:t>
            </a:r>
            <a:r>
              <a:rPr lang="en-US" sz="4800" dirty="0">
                <a:solidFill>
                  <a:prstClr val="white"/>
                </a:solidFill>
              </a:rPr>
              <a:t> </a:t>
            </a:r>
            <a:r>
              <a:rPr lang="en-US" sz="4800" dirty="0">
                <a:solidFill>
                  <a:prstClr val="white">
                    <a:lumMod val="75000"/>
                  </a:prstClr>
                </a:solidFill>
              </a:rPr>
              <a:t>systems.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Its </a:t>
            </a:r>
            <a:r>
              <a:rPr lang="en-US" sz="4800" b="1" dirty="0" smtClean="0">
                <a:solidFill>
                  <a:prstClr val="white"/>
                </a:solidFill>
              </a:rPr>
              <a:t>pattern matching </a:t>
            </a:r>
            <a:r>
              <a:rPr lang="en-US" sz="4800" dirty="0" smtClean="0">
                <a:solidFill>
                  <a:prstClr val="white">
                    <a:lumMod val="75000"/>
                  </a:prstClr>
                </a:solidFill>
              </a:rPr>
              <a:t>is </a:t>
            </a:r>
            <a:r>
              <a:rPr lang="en-US" sz="4800" dirty="0" smtClean="0">
                <a:solidFill>
                  <a:prstClr val="white"/>
                </a:solidFill>
              </a:rPr>
              <a:t>FTW.</a:t>
            </a:r>
          </a:p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634448" cy="3810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2484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white"/>
                </a:solidFill>
              </a:rPr>
              <a:t>Why -&gt; Erlang is open</a:t>
            </a:r>
            <a:endParaRPr lang="en-US" sz="2800" b="1" dirty="0">
              <a:solidFill>
                <a:prstClr val="white"/>
              </a:solidFill>
            </a:endParaRPr>
          </a:p>
        </p:txBody>
      </p:sp>
      <p:pic>
        <p:nvPicPr>
          <p:cNvPr id="6152" name="Picture 8" descr="http://jasonheath.com/assets/octocat-8a09c64c19fe43f27d26be41ac0912c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09800"/>
            <a:ext cx="2667000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2"/>
    </mc:Choice>
    <mc:Fallback xmlns="">
      <p:transition spd="slow" advTm="2922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3|0.1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6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3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4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0</TotalTime>
  <Words>664</Words>
  <Application>Microsoft Office PowerPoint</Application>
  <PresentationFormat>On-screen Show (4:3)</PresentationFormat>
  <Paragraphs>275</Paragraphs>
  <Slides>34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Module</vt:lpstr>
      <vt:lpstr>Office Theme</vt:lpstr>
      <vt:lpstr>PowerPoint Presentation</vt:lpstr>
      <vt:lpstr>PowerPoint Presentation</vt:lpstr>
      <vt:lpstr>PowerPoint Presentation</vt:lpstr>
      <vt:lpstr>What’s Erlang?</vt:lpstr>
      <vt:lpstr>Erlang (the Language)</vt:lpstr>
      <vt:lpstr>PowerPoint Presentation</vt:lpstr>
      <vt:lpstr>OTP</vt:lpstr>
      <vt:lpstr>Erlang in less than 140 characters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2013-04-09T21:22:41Z</dcterms:created>
  <dcterms:modified xsi:type="dcterms:W3CDTF">2013-04-09T21:22:54Z</dcterms:modified>
</cp:coreProperties>
</file>